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8" r:id="rId3"/>
    <p:sldId id="422" r:id="rId4"/>
    <p:sldId id="394" r:id="rId5"/>
    <p:sldId id="424" r:id="rId6"/>
    <p:sldId id="436" r:id="rId7"/>
    <p:sldId id="381" r:id="rId8"/>
    <p:sldId id="440" r:id="rId9"/>
    <p:sldId id="437" r:id="rId10"/>
    <p:sldId id="439" r:id="rId11"/>
    <p:sldId id="438" r:id="rId12"/>
    <p:sldId id="442" r:id="rId13"/>
    <p:sldId id="448" r:id="rId14"/>
    <p:sldId id="447" r:id="rId15"/>
    <p:sldId id="446" r:id="rId16"/>
    <p:sldId id="445" r:id="rId17"/>
    <p:sldId id="444" r:id="rId18"/>
    <p:sldId id="443" r:id="rId19"/>
    <p:sldId id="450" r:id="rId20"/>
    <p:sldId id="451" r:id="rId21"/>
    <p:sldId id="449" r:id="rId22"/>
    <p:sldId id="441" r:id="rId23"/>
    <p:sldId id="457" r:id="rId24"/>
    <p:sldId id="453" r:id="rId25"/>
    <p:sldId id="455" r:id="rId26"/>
    <p:sldId id="456" r:id="rId27"/>
    <p:sldId id="461" r:id="rId28"/>
    <p:sldId id="458" r:id="rId29"/>
    <p:sldId id="454" r:id="rId30"/>
    <p:sldId id="460" r:id="rId31"/>
    <p:sldId id="459" r:id="rId32"/>
    <p:sldId id="389" r:id="rId33"/>
    <p:sldId id="290"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1" autoAdjust="0"/>
    <p:restoredTop sz="94660"/>
  </p:normalViewPr>
  <p:slideViewPr>
    <p:cSldViewPr snapToGrid="0">
      <p:cViewPr varScale="1">
        <p:scale>
          <a:sx n="109" d="100"/>
          <a:sy n="109" d="100"/>
        </p:scale>
        <p:origin x="20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548F-2D92-414B-9BF2-93D7829D874F}"/>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7FE8F8C9-9C13-44AF-958C-0125BCEACB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DCAE3E3A-50C6-44AF-9DCD-5F16BA0D77EF}"/>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AEA1DE80-37B1-431A-B1BE-C50E410E15D1}"/>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46BFC9E4-ADAC-4CD7-820D-7CB996A4244E}"/>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554750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7C8A-F6B4-47E5-BC56-B976E3B7AB6F}"/>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5D9D2A3D-7732-4D11-ADA9-A3FC8728B2C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DC3190B6-318A-477B-9418-E730C7ABDCDD}"/>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30A6D478-1B83-4C54-9A30-8E9E0F4B2C69}"/>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2F7D4919-8D1F-4237-AAF5-9F20ABD3568A}"/>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2265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05AC2-1A20-42CA-863C-2044C1A7C2A8}"/>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A033E8CB-A0D6-4B45-8CE3-AC021DFB8ACE}"/>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1E4158E4-12D3-47DC-AA54-DF9D3FFFC19D}"/>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9F83C49D-F154-4E16-B93E-E8E03F4B90B6}"/>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2013C7F2-4AEC-464E-AE2F-BA66E866CD9D}"/>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338045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2764-EB53-428F-9F56-EE3935559E0F}"/>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686EC171-904C-4475-89BA-58C61F70E5EF}"/>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AA207AB7-71AE-429B-92B1-B4AA26C1B4CF}"/>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882288E0-6256-42CB-895F-8E363A5EEFB9}"/>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0FE14453-53FF-439E-8FDA-BC783775E797}"/>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138863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D2B8-D892-4B5B-B1E5-FA00496C61DA}"/>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7727AB6A-D8EB-448E-9269-AE5ED536D3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F08D07B7-9885-44B1-8AD0-80DEB2EE0F28}"/>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E973F25D-1255-43B7-9C13-21F0E85E7C92}"/>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A6DCBCFE-A267-4AAF-B348-F288D4E62105}"/>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60316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57AC-2E65-4409-813A-FA7BBF7B09EE}"/>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52673A97-AA53-47E9-88E1-014724AAF609}"/>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A0156DC7-66FE-4B58-BD4C-6CD932138AD3}"/>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A6D162B8-6B69-4856-B241-FC271B29C236}"/>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6" name="Footer Placeholder 5">
            <a:extLst>
              <a:ext uri="{FF2B5EF4-FFF2-40B4-BE49-F238E27FC236}">
                <a16:creationId xmlns:a16="http://schemas.microsoft.com/office/drawing/2014/main" id="{B3BCF7B9-B99D-4D4A-9A3D-21F7B2ADDCD6}"/>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A5C8EDA8-7FBE-4703-9137-37C3791A28D3}"/>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292739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3B03-3B71-4017-A34E-27D1AF5634C2}"/>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37136F84-80C3-42BD-A7CA-E9C9E40322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B006B32D-E79D-44F2-A509-A16BC8CE0A15}"/>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580349A6-7BAE-47BF-98A6-9D5FBF7F0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C7D10B2B-6329-4D90-A8D0-9561C10A8B0F}"/>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0B16E96D-FD55-45BE-8499-A0F8628373D8}"/>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8" name="Footer Placeholder 7">
            <a:extLst>
              <a:ext uri="{FF2B5EF4-FFF2-40B4-BE49-F238E27FC236}">
                <a16:creationId xmlns:a16="http://schemas.microsoft.com/office/drawing/2014/main" id="{B85FB493-4484-4430-9651-BD6AFADBD040}"/>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C3D76FD8-6A83-4678-B5B8-900BBCBDC854}"/>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172809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32F9-0821-4ABF-B9C5-868342208873}"/>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2883D6BE-CC58-4AA6-920D-467901CCBECF}"/>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4" name="Footer Placeholder 3">
            <a:extLst>
              <a:ext uri="{FF2B5EF4-FFF2-40B4-BE49-F238E27FC236}">
                <a16:creationId xmlns:a16="http://schemas.microsoft.com/office/drawing/2014/main" id="{DA628745-7EF0-41A2-9082-6606F2C26505}"/>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E196F54E-0CBF-440E-93A2-1B509D9B1B6C}"/>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2254458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73F66-A860-4678-BBB3-441769F2A575}"/>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3" name="Footer Placeholder 2">
            <a:extLst>
              <a:ext uri="{FF2B5EF4-FFF2-40B4-BE49-F238E27FC236}">
                <a16:creationId xmlns:a16="http://schemas.microsoft.com/office/drawing/2014/main" id="{A3E57856-9FB7-4866-93A3-F51AA0A7EB01}"/>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A9C02978-47FB-4451-97ED-68802DBA4227}"/>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422372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810E-008B-4F71-ABA0-2467E67078B7}"/>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269C8FA5-3F17-4F9F-8F2D-0832624A1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8CB30C77-2622-415C-B670-74AE67484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786CEA03-1647-4C9B-8179-14BE48A3BE1C}"/>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6" name="Footer Placeholder 5">
            <a:extLst>
              <a:ext uri="{FF2B5EF4-FFF2-40B4-BE49-F238E27FC236}">
                <a16:creationId xmlns:a16="http://schemas.microsoft.com/office/drawing/2014/main" id="{05DCCA07-5047-44EC-BBD1-24E0878F9F5B}"/>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8241BC2B-6E23-4167-B465-FDABAD6A8BB6}"/>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147984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6F61-FEF2-41E4-9274-4F6D4E255AAE}"/>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E089F179-5349-494A-AD54-4899F35D17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7F83694F-EB0E-4B00-B393-906DC0993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97923F55-58E9-47E1-B73B-2779FAFEE31F}"/>
              </a:ext>
            </a:extLst>
          </p:cNvPr>
          <p:cNvSpPr>
            <a:spLocks noGrp="1"/>
          </p:cNvSpPr>
          <p:nvPr>
            <p:ph type="dt" sz="half" idx="10"/>
          </p:nvPr>
        </p:nvSpPr>
        <p:spPr/>
        <p:txBody>
          <a:bodyPr/>
          <a:lstStyle/>
          <a:p>
            <a:fld id="{A6586C3B-6B61-49F3-AE2C-FF2D88D792FE}" type="datetimeFigureOut">
              <a:rPr lang="zh-TW" altLang="en-US" smtClean="0"/>
              <a:t>2023/11/13</a:t>
            </a:fld>
            <a:endParaRPr lang="zh-TW" altLang="en-US"/>
          </a:p>
        </p:txBody>
      </p:sp>
      <p:sp>
        <p:nvSpPr>
          <p:cNvPr id="6" name="Footer Placeholder 5">
            <a:extLst>
              <a:ext uri="{FF2B5EF4-FFF2-40B4-BE49-F238E27FC236}">
                <a16:creationId xmlns:a16="http://schemas.microsoft.com/office/drawing/2014/main" id="{6896040B-8589-453D-B92E-E5C3E3D2AE6E}"/>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59202E4A-F529-41DC-9EBD-676686E86361}"/>
              </a:ext>
            </a:extLst>
          </p:cNvPr>
          <p:cNvSpPr>
            <a:spLocks noGrp="1"/>
          </p:cNvSpPr>
          <p:nvPr>
            <p:ph type="sldNum" sz="quarter" idx="12"/>
          </p:nvPr>
        </p:nvSpPr>
        <p:spPr/>
        <p:txBody>
          <a:body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2641000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63A7D-059B-4C17-A673-6859DA38EC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612DAEBC-30E8-41E7-960F-D869067B19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3F49DC20-1B3C-401F-9763-77CCAAC88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86C3B-6B61-49F3-AE2C-FF2D88D792FE}" type="datetimeFigureOut">
              <a:rPr lang="zh-TW" altLang="en-US" smtClean="0"/>
              <a:t>2023/11/13</a:t>
            </a:fld>
            <a:endParaRPr lang="zh-TW" altLang="en-US"/>
          </a:p>
        </p:txBody>
      </p:sp>
      <p:sp>
        <p:nvSpPr>
          <p:cNvPr id="5" name="Footer Placeholder 4">
            <a:extLst>
              <a:ext uri="{FF2B5EF4-FFF2-40B4-BE49-F238E27FC236}">
                <a16:creationId xmlns:a16="http://schemas.microsoft.com/office/drawing/2014/main" id="{2DAF36D8-EB04-42A1-B98A-50AFDA55B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63297F4F-4045-4852-AC6C-A3603675A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D5328-EAFA-4C3B-8726-D4031BCBB25C}" type="slidenum">
              <a:rPr lang="zh-TW" altLang="en-US" smtClean="0"/>
              <a:t>‹#›</a:t>
            </a:fld>
            <a:endParaRPr lang="zh-TW" altLang="en-US"/>
          </a:p>
        </p:txBody>
      </p:sp>
    </p:spTree>
    <p:extLst>
      <p:ext uri="{BB962C8B-B14F-4D97-AF65-F5344CB8AC3E}">
        <p14:creationId xmlns:p14="http://schemas.microsoft.com/office/powerpoint/2010/main" val="172782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www.fortinet.com/resources/cyberglossary/what-is-port-scan" TargetMode="External"/><Relationship Id="rId3" Type="http://schemas.openxmlformats.org/officeDocument/2006/relationships/image" Target="../media/image5.png"/><Relationship Id="rId7" Type="http://schemas.openxmlformats.org/officeDocument/2006/relationships/hyperlink" Target="https://www.fortinet.com/resources/cyberglossary/ddos-attack"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fortinet.com/resources/cyberglossary/dos-vs-ddos" TargetMode="External"/><Relationship Id="rId5" Type="http://schemas.openxmlformats.org/officeDocument/2006/relationships/hyperlink" Target="https://www.fortinet.com/products/ips" TargetMode="External"/><Relationship Id="rId4" Type="http://schemas.openxmlformats.org/officeDocument/2006/relationships/hyperlink" Target="https://www.fortinet.com/resources/cyberglossary/intrusion-detection-syste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67171" y="1426996"/>
            <a:ext cx="6253317" cy="2690180"/>
          </a:xfrm>
        </p:spPr>
        <p:txBody>
          <a:bodyPr>
            <a:normAutofit/>
          </a:bodyPr>
          <a:lstStyle/>
          <a:p>
            <a:pPr algn="l"/>
            <a:r>
              <a:rPr lang="en-US" altLang="zh-TW" sz="8800" b="1" dirty="0">
                <a:latin typeface="+mj-ea"/>
              </a:rPr>
              <a:t>MITRE</a:t>
            </a:r>
            <a:br>
              <a:rPr lang="en-US" altLang="zh-TW" sz="8800" b="1" dirty="0">
                <a:latin typeface="+mj-ea"/>
              </a:rPr>
            </a:br>
            <a:r>
              <a:rPr lang="en-US" altLang="zh-TW" sz="8800" b="1" dirty="0">
                <a:latin typeface="+mj-ea"/>
              </a:rPr>
              <a:t>ENGAGE</a:t>
            </a:r>
            <a:endParaRPr lang="en-US" sz="8800" b="1" dirty="0">
              <a:latin typeface="+mj-ea"/>
            </a:endParaRPr>
          </a:p>
        </p:txBody>
      </p:sp>
      <p:pic>
        <p:nvPicPr>
          <p:cNvPr id="10" name="Picture 9">
            <a:extLst>
              <a:ext uri="{FF2B5EF4-FFF2-40B4-BE49-F238E27FC236}">
                <a16:creationId xmlns:a16="http://schemas.microsoft.com/office/drawing/2014/main" id="{687247C7-C900-4675-AF3E-CC1607A4F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84" y="1048344"/>
            <a:ext cx="3447484" cy="344748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CF5F093C-AC43-417F-8E7A-E1E353FFCB87}"/>
              </a:ext>
            </a:extLst>
          </p:cNvPr>
          <p:cNvSpPr txBox="1"/>
          <p:nvPr/>
        </p:nvSpPr>
        <p:spPr>
          <a:xfrm>
            <a:off x="10440022" y="6246790"/>
            <a:ext cx="2039846" cy="461665"/>
          </a:xfrm>
          <a:prstGeom prst="rect">
            <a:avLst/>
          </a:prstGeom>
          <a:noFill/>
        </p:spPr>
        <p:txBody>
          <a:bodyPr wrap="square" rtlCol="0">
            <a:spAutoFit/>
          </a:bodyPr>
          <a:lstStyle/>
          <a:p>
            <a:r>
              <a:rPr lang="en-IN" altLang="zh-TW" dirty="0"/>
              <a:t>- </a:t>
            </a:r>
            <a:r>
              <a:rPr lang="en-IN" altLang="zh-TW" sz="2400" dirty="0"/>
              <a:t>SANDHYA</a:t>
            </a:r>
            <a:endParaRPr lang="zh-TW" altLang="en-US" sz="2400" dirty="0"/>
          </a:p>
        </p:txBody>
      </p:sp>
      <p:sp>
        <p:nvSpPr>
          <p:cNvPr id="8" name="AutoShape 8">
            <a:extLst>
              <a:ext uri="{FF2B5EF4-FFF2-40B4-BE49-F238E27FC236}">
                <a16:creationId xmlns:a16="http://schemas.microsoft.com/office/drawing/2014/main" id="{1959655C-6739-49A6-9D59-23ECD3BF1D42}"/>
              </a:ext>
            </a:extLst>
          </p:cNvPr>
          <p:cNvSpPr/>
          <p:nvPr/>
        </p:nvSpPr>
        <p:spPr>
          <a:xfrm flipV="1">
            <a:off x="5267171" y="4265697"/>
            <a:ext cx="6453774" cy="9238"/>
          </a:xfrm>
          <a:prstGeom prst="line">
            <a:avLst/>
          </a:prstGeom>
          <a:ln w="31750" cap="flat">
            <a:solidFill>
              <a:srgbClr val="000000"/>
            </a:solidFill>
            <a:prstDash val="solid"/>
            <a:headEnd type="none" w="sm" len="sm"/>
            <a:tailEnd type="none" w="sm" len="sm"/>
          </a:ln>
        </p:spPr>
        <p:txBody>
          <a:bodyPr/>
          <a:lstStyle/>
          <a:p>
            <a:endParaRPr lang="zh-TW" altLang="en-US" dirty="0"/>
          </a:p>
        </p:txBody>
      </p:sp>
      <p:sp>
        <p:nvSpPr>
          <p:cNvPr id="9" name="Subtitle 2">
            <a:extLst>
              <a:ext uri="{FF2B5EF4-FFF2-40B4-BE49-F238E27FC236}">
                <a16:creationId xmlns:a16="http://schemas.microsoft.com/office/drawing/2014/main" id="{E5474CD7-04B5-4588-A8A0-67B559447BEF}"/>
              </a:ext>
            </a:extLst>
          </p:cNvPr>
          <p:cNvSpPr txBox="1">
            <a:spLocks/>
          </p:cNvSpPr>
          <p:nvPr/>
        </p:nvSpPr>
        <p:spPr>
          <a:xfrm>
            <a:off x="5190598" y="4423456"/>
            <a:ext cx="6269347" cy="10714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solidFill>
                  <a:srgbClr val="374151"/>
                </a:solidFill>
                <a:latin typeface="Segoe UI Variable Text Semibold" pitchFamily="2" charset="0"/>
              </a:rPr>
              <a:t>EMPOWERING CYBERSECURITY THROUGH ADVESARY ENGAGEMENT</a:t>
            </a:r>
            <a:endParaRPr lang="en-US" dirty="0">
              <a:solidFill>
                <a:schemeClr val="tx1">
                  <a:lumMod val="85000"/>
                  <a:lumOff val="15000"/>
                </a:schemeClr>
              </a:solidFill>
              <a:latin typeface="Segoe UI Variable Text Semibold" pitchFamily="2" charset="0"/>
            </a:endParaRPr>
          </a:p>
        </p:txBody>
      </p:sp>
      <p:sp>
        <p:nvSpPr>
          <p:cNvPr id="3" name="TextBox 2">
            <a:extLst>
              <a:ext uri="{FF2B5EF4-FFF2-40B4-BE49-F238E27FC236}">
                <a16:creationId xmlns:a16="http://schemas.microsoft.com/office/drawing/2014/main" id="{BCCA9E79-0F7E-4BAD-BF9E-AE44BA25ED8F}"/>
              </a:ext>
            </a:extLst>
          </p:cNvPr>
          <p:cNvSpPr txBox="1"/>
          <p:nvPr/>
        </p:nvSpPr>
        <p:spPr>
          <a:xfrm>
            <a:off x="314035" y="4948957"/>
            <a:ext cx="3906983"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altLang="zh-TW" sz="2800" dirty="0">
                <a:latin typeface="Times New Roman" panose="02020603050405020304" pitchFamily="18" charset="0"/>
                <a:cs typeface="Times New Roman" panose="02020603050405020304" pitchFamily="18" charset="0"/>
              </a:rPr>
              <a:t>WEEK </a:t>
            </a:r>
            <a:r>
              <a:rPr lang="en-IN" altLang="zh-TW" sz="2800">
                <a:latin typeface="Times New Roman" panose="02020603050405020304" pitchFamily="18" charset="0"/>
                <a:cs typeface="Times New Roman" panose="02020603050405020304" pitchFamily="18" charset="0"/>
              </a:rPr>
              <a:t>– 10</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734E4AE5-344F-49AB-BE1A-1E9C3D7181C8}"/>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DC3242A-18A5-4CE1-B0E6-7BF8B3FA66C0}"/>
              </a:ext>
            </a:extLst>
          </p:cNvPr>
          <p:cNvSpPr txBox="1"/>
          <p:nvPr/>
        </p:nvSpPr>
        <p:spPr>
          <a:xfrm>
            <a:off x="2004647" y="5266592"/>
            <a:ext cx="3675184" cy="26377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
        <p:nvSpPr>
          <p:cNvPr id="4" name="TextBox 3">
            <a:extLst>
              <a:ext uri="{FF2B5EF4-FFF2-40B4-BE49-F238E27FC236}">
                <a16:creationId xmlns:a16="http://schemas.microsoft.com/office/drawing/2014/main" id="{9E3686D8-3B69-4CC6-9D78-D65CA92FAA85}"/>
              </a:ext>
            </a:extLst>
          </p:cNvPr>
          <p:cNvSpPr txBox="1"/>
          <p:nvPr/>
        </p:nvSpPr>
        <p:spPr>
          <a:xfrm>
            <a:off x="3991708" y="1477108"/>
            <a:ext cx="4501661" cy="378069"/>
          </a:xfrm>
          <a:prstGeom prst="rect">
            <a:avLst/>
          </a:prstGeom>
          <a:noFill/>
        </p:spPr>
        <p:txBody>
          <a:bodyPr wrap="square" rtlCol="0">
            <a:spAutoFit/>
          </a:bodyPr>
          <a:lstStyle/>
          <a:p>
            <a:r>
              <a:rPr lang="en-IN" altLang="zh-TW" b="1" dirty="0"/>
              <a:t>Configuring Suricata Rules file:</a:t>
            </a:r>
            <a:endParaRPr lang="zh-TW" altLang="en-US" b="1" dirty="0"/>
          </a:p>
        </p:txBody>
      </p:sp>
    </p:spTree>
    <p:extLst>
      <p:ext uri="{BB962C8B-B14F-4D97-AF65-F5344CB8AC3E}">
        <p14:creationId xmlns:p14="http://schemas.microsoft.com/office/powerpoint/2010/main" val="24419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5" name="Picture 4">
            <a:extLst>
              <a:ext uri="{FF2B5EF4-FFF2-40B4-BE49-F238E27FC236}">
                <a16:creationId xmlns:a16="http://schemas.microsoft.com/office/drawing/2014/main" id="{626AEA26-B7EB-4BBE-8B42-1260736C6FE1}"/>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8B5BEAA-90AB-406B-8980-B802936EF43D}"/>
              </a:ext>
            </a:extLst>
          </p:cNvPr>
          <p:cNvSpPr txBox="1"/>
          <p:nvPr/>
        </p:nvSpPr>
        <p:spPr>
          <a:xfrm>
            <a:off x="2031023" y="4528038"/>
            <a:ext cx="1538654" cy="14067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183929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87368ABE-AC1B-491F-8976-CFBC0CADD533}"/>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F7050-DDCA-4721-B63E-E54E1030BD18}"/>
              </a:ext>
            </a:extLst>
          </p:cNvPr>
          <p:cNvSpPr txBox="1"/>
          <p:nvPr/>
        </p:nvSpPr>
        <p:spPr>
          <a:xfrm>
            <a:off x="2470637" y="3842238"/>
            <a:ext cx="9144000" cy="2123658"/>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a:t>
            </a:r>
            <a:r>
              <a:rPr lang="en-US" altLang="zh-TW" sz="1600" dirty="0">
                <a:latin typeface="Times New Roman" panose="02020603050405020304" pitchFamily="18" charset="0"/>
                <a:cs typeface="Times New Roman" panose="02020603050405020304" pitchFamily="18" charset="0"/>
              </a:rPr>
              <a:t>GPL ATTACK_RESPONSE id check returned root”- This is the message associated with the alert. It indicates that the alert is related to an "id check returned root" in the ATTACK_RESPONSE category of the Emerging Threats GPLv2 ruleset.</a:t>
            </a:r>
          </a:p>
          <a:p>
            <a:pPr marL="285750" indent="-285750">
              <a:buFont typeface="Arial" panose="020B0604020202020204" pitchFamily="34" charset="0"/>
              <a:buChar char="•"/>
            </a:pPr>
            <a:endParaRPr lang="en-US" altLang="zh-TW"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sz="1600" b="0" i="0" dirty="0">
                <a:effectLst/>
                <a:latin typeface="Times New Roman" panose="02020603050405020304" pitchFamily="18" charset="0"/>
                <a:cs typeface="Times New Roman" panose="02020603050405020304" pitchFamily="18" charset="0"/>
              </a:rPr>
              <a:t>It suggests that an identity (ID) check has returned a result indicating "root." In the context of network security, this could imply an attempt or activity that is associated with a user or system having elevated privileges or administrative access (root access).</a:t>
            </a:r>
            <a:endParaRPr lang="en-US" altLang="zh-TW" sz="1600"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19F50F5-F947-4F63-BC77-04E8D807B48F}"/>
              </a:ext>
            </a:extLst>
          </p:cNvPr>
          <p:cNvSpPr txBox="1"/>
          <p:nvPr/>
        </p:nvSpPr>
        <p:spPr>
          <a:xfrm>
            <a:off x="9873761" y="3358661"/>
            <a:ext cx="589085" cy="14067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37138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5" name="Picture 4">
            <a:extLst>
              <a:ext uri="{FF2B5EF4-FFF2-40B4-BE49-F238E27FC236}">
                <a16:creationId xmlns:a16="http://schemas.microsoft.com/office/drawing/2014/main" id="{35E4C136-774E-47F0-BF2F-58070549303E}"/>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53BB80C-B093-4AD0-B35F-15F0FD4C1F31}"/>
              </a:ext>
            </a:extLst>
          </p:cNvPr>
          <p:cNvPicPr>
            <a:picLocks noChangeAspect="1"/>
          </p:cNvPicPr>
          <p:nvPr/>
        </p:nvPicPr>
        <p:blipFill rotWithShape="1">
          <a:blip r:embed="rId4"/>
          <a:srcRect l="19765" t="17952" r="35168"/>
          <a:stretch/>
        </p:blipFill>
        <p:spPr>
          <a:xfrm>
            <a:off x="6559834" y="764930"/>
            <a:ext cx="5632166" cy="5767753"/>
          </a:xfrm>
          <a:prstGeom prst="rect">
            <a:avLst/>
          </a:prstGeom>
        </p:spPr>
      </p:pic>
      <p:sp>
        <p:nvSpPr>
          <p:cNvPr id="11" name="TextBox 10">
            <a:extLst>
              <a:ext uri="{FF2B5EF4-FFF2-40B4-BE49-F238E27FC236}">
                <a16:creationId xmlns:a16="http://schemas.microsoft.com/office/drawing/2014/main" id="{C0E3D220-9AED-46D9-819A-A10CCBED0797}"/>
              </a:ext>
            </a:extLst>
          </p:cNvPr>
          <p:cNvSpPr txBox="1"/>
          <p:nvPr/>
        </p:nvSpPr>
        <p:spPr>
          <a:xfrm>
            <a:off x="1934308" y="1890346"/>
            <a:ext cx="4625526" cy="298939"/>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pic>
        <p:nvPicPr>
          <p:cNvPr id="15" name="Picture 14">
            <a:extLst>
              <a:ext uri="{FF2B5EF4-FFF2-40B4-BE49-F238E27FC236}">
                <a16:creationId xmlns:a16="http://schemas.microsoft.com/office/drawing/2014/main" id="{0F708F95-03D9-4B05-AAE5-781904189E9C}"/>
              </a:ext>
            </a:extLst>
          </p:cNvPr>
          <p:cNvPicPr>
            <a:picLocks noChangeAspect="1"/>
          </p:cNvPicPr>
          <p:nvPr/>
        </p:nvPicPr>
        <p:blipFill rotWithShape="1">
          <a:blip r:embed="rId5"/>
          <a:srcRect l="7419" r="7856"/>
          <a:stretch/>
        </p:blipFill>
        <p:spPr>
          <a:xfrm>
            <a:off x="1362808" y="3025476"/>
            <a:ext cx="5026091" cy="1335507"/>
          </a:xfrm>
          <a:prstGeom prst="rect">
            <a:avLst/>
          </a:prstGeom>
        </p:spPr>
      </p:pic>
      <p:pic>
        <p:nvPicPr>
          <p:cNvPr id="16" name="Picture 15">
            <a:extLst>
              <a:ext uri="{FF2B5EF4-FFF2-40B4-BE49-F238E27FC236}">
                <a16:creationId xmlns:a16="http://schemas.microsoft.com/office/drawing/2014/main" id="{FC84C692-C130-4528-A4B9-1567E1CD7754}"/>
              </a:ext>
            </a:extLst>
          </p:cNvPr>
          <p:cNvPicPr>
            <a:picLocks noChangeAspect="1"/>
          </p:cNvPicPr>
          <p:nvPr/>
        </p:nvPicPr>
        <p:blipFill rotWithShape="1">
          <a:blip r:embed="rId6"/>
          <a:srcRect l="3823" t="15641" r="78293" b="81667"/>
          <a:stretch/>
        </p:blipFill>
        <p:spPr>
          <a:xfrm>
            <a:off x="3406504" y="2433143"/>
            <a:ext cx="3153330" cy="267016"/>
          </a:xfrm>
          <a:prstGeom prst="rect">
            <a:avLst/>
          </a:prstGeom>
        </p:spPr>
      </p:pic>
    </p:spTree>
    <p:extLst>
      <p:ext uri="{BB962C8B-B14F-4D97-AF65-F5344CB8AC3E}">
        <p14:creationId xmlns:p14="http://schemas.microsoft.com/office/powerpoint/2010/main" val="395364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0DA702B9-8E32-4010-89BF-4E276AA6C56C}"/>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11A25ED-CBD2-4EA8-816F-B993D09FB92A}"/>
              </a:ext>
            </a:extLst>
          </p:cNvPr>
          <p:cNvSpPr txBox="1"/>
          <p:nvPr/>
        </p:nvSpPr>
        <p:spPr>
          <a:xfrm>
            <a:off x="3912578" y="2259623"/>
            <a:ext cx="1670537" cy="13188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264911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9457AABC-6CFC-4EC4-A70F-C2B29F3BAFCA}"/>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C63BD2D-2C21-432E-ABEA-3DFCA0A2EC8C}"/>
              </a:ext>
            </a:extLst>
          </p:cNvPr>
          <p:cNvSpPr txBox="1"/>
          <p:nvPr/>
        </p:nvSpPr>
        <p:spPr>
          <a:xfrm>
            <a:off x="3807070" y="1186961"/>
            <a:ext cx="5424854" cy="400110"/>
          </a:xfrm>
          <a:prstGeom prst="rect">
            <a:avLst/>
          </a:prstGeom>
          <a:noFill/>
        </p:spPr>
        <p:txBody>
          <a:bodyPr wrap="square" rtlCol="0">
            <a:spAutoFit/>
          </a:bodyPr>
          <a:lstStyle/>
          <a:p>
            <a:pPr algn="ctr"/>
            <a:r>
              <a:rPr lang="en-IN" altLang="zh-TW" sz="2000" b="1" dirty="0"/>
              <a:t>Integrated Suricata with Wazuh</a:t>
            </a:r>
            <a:endParaRPr lang="zh-TW" altLang="en-US" sz="2000" b="1" dirty="0"/>
          </a:p>
        </p:txBody>
      </p:sp>
    </p:spTree>
    <p:extLst>
      <p:ext uri="{BB962C8B-B14F-4D97-AF65-F5344CB8AC3E}">
        <p14:creationId xmlns:p14="http://schemas.microsoft.com/office/powerpoint/2010/main" val="208145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F3667A86-D662-49B8-A4BA-678230C346D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7417A70-9C0B-4A3D-8067-C20203E8EF7C}"/>
              </a:ext>
            </a:extLst>
          </p:cNvPr>
          <p:cNvSpPr txBox="1"/>
          <p:nvPr/>
        </p:nvSpPr>
        <p:spPr>
          <a:xfrm>
            <a:off x="5081954" y="1046285"/>
            <a:ext cx="6392007" cy="646331"/>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t>We can click on the alert generated and analyse the packets in a detailed way using Wazuh.</a:t>
            </a:r>
            <a:endParaRPr lang="zh-TW" altLang="en-US" dirty="0"/>
          </a:p>
        </p:txBody>
      </p:sp>
    </p:spTree>
    <p:extLst>
      <p:ext uri="{BB962C8B-B14F-4D97-AF65-F5344CB8AC3E}">
        <p14:creationId xmlns:p14="http://schemas.microsoft.com/office/powerpoint/2010/main" val="416578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5" name="Picture 4">
            <a:extLst>
              <a:ext uri="{FF2B5EF4-FFF2-40B4-BE49-F238E27FC236}">
                <a16:creationId xmlns:a16="http://schemas.microsoft.com/office/drawing/2014/main" id="{8D585892-3843-4EAC-BD4E-2E23D15C4ABD}"/>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2E15A67-22BF-4D70-8641-663F769A5EC0}"/>
              </a:ext>
            </a:extLst>
          </p:cNvPr>
          <p:cNvSpPr txBox="1"/>
          <p:nvPr/>
        </p:nvSpPr>
        <p:spPr>
          <a:xfrm>
            <a:off x="6796454" y="87923"/>
            <a:ext cx="3455376" cy="369332"/>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T-pot Elastic Search Dashboard</a:t>
            </a:r>
            <a:endParaRPr lang="zh-TW" altLang="en-US"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37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31884"/>
            <a:ext cx="12192000" cy="6863040"/>
          </a:xfrm>
          <a:prstGeom prst="rect">
            <a:avLst/>
          </a:prstGeom>
        </p:spPr>
      </p:pic>
      <p:pic>
        <p:nvPicPr>
          <p:cNvPr id="5" name="Picture 4">
            <a:extLst>
              <a:ext uri="{FF2B5EF4-FFF2-40B4-BE49-F238E27FC236}">
                <a16:creationId xmlns:a16="http://schemas.microsoft.com/office/drawing/2014/main" id="{4B38F605-7F0E-4970-9AE8-5C106B42BE26}"/>
              </a:ext>
            </a:extLst>
          </p:cNvPr>
          <p:cNvPicPr>
            <a:picLocks noChangeAspect="1"/>
          </p:cNvPicPr>
          <p:nvPr/>
        </p:nvPicPr>
        <p:blipFill>
          <a:blip r:embed="rId3"/>
          <a:stretch>
            <a:fillRect/>
          </a:stretch>
        </p:blipFill>
        <p:spPr>
          <a:xfrm>
            <a:off x="0" y="0"/>
            <a:ext cx="9423318" cy="6858000"/>
          </a:xfrm>
          <a:prstGeom prst="rect">
            <a:avLst/>
          </a:prstGeom>
        </p:spPr>
      </p:pic>
      <p:pic>
        <p:nvPicPr>
          <p:cNvPr id="7" name="Picture 6">
            <a:extLst>
              <a:ext uri="{FF2B5EF4-FFF2-40B4-BE49-F238E27FC236}">
                <a16:creationId xmlns:a16="http://schemas.microsoft.com/office/drawing/2014/main" id="{16776863-A7EB-4E03-8644-629EFC45D906}"/>
              </a:ext>
            </a:extLst>
          </p:cNvPr>
          <p:cNvPicPr>
            <a:picLocks noChangeAspect="1"/>
          </p:cNvPicPr>
          <p:nvPr/>
        </p:nvPicPr>
        <p:blipFill rotWithShape="1">
          <a:blip r:embed="rId4"/>
          <a:srcRect r="20923"/>
          <a:stretch/>
        </p:blipFill>
        <p:spPr>
          <a:xfrm>
            <a:off x="5937724" y="717176"/>
            <a:ext cx="6254276" cy="6077402"/>
          </a:xfrm>
          <a:prstGeom prst="rect">
            <a:avLst/>
          </a:prstGeom>
        </p:spPr>
      </p:pic>
      <p:sp>
        <p:nvSpPr>
          <p:cNvPr id="6" name="TextBox 5">
            <a:extLst>
              <a:ext uri="{FF2B5EF4-FFF2-40B4-BE49-F238E27FC236}">
                <a16:creationId xmlns:a16="http://schemas.microsoft.com/office/drawing/2014/main" id="{731083F9-8556-4910-AAB2-02AF90D7AE81}"/>
              </a:ext>
            </a:extLst>
          </p:cNvPr>
          <p:cNvSpPr txBox="1"/>
          <p:nvPr/>
        </p:nvSpPr>
        <p:spPr>
          <a:xfrm>
            <a:off x="6364941" y="653754"/>
            <a:ext cx="5611906" cy="369332"/>
          </a:xfrm>
          <a:prstGeom prst="rect">
            <a:avLst/>
          </a:prstGeom>
          <a:noFill/>
        </p:spPr>
        <p:txBody>
          <a:bodyPr wrap="square" rtlCol="0">
            <a:spAutoFit/>
          </a:bodyPr>
          <a:lstStyle/>
          <a:p>
            <a:r>
              <a:rPr lang="en-IN" altLang="zh-TW" b="1" dirty="0">
                <a:latin typeface="Times New Roman" panose="02020603050405020304" pitchFamily="18" charset="0"/>
                <a:cs typeface="Times New Roman" panose="02020603050405020304" pitchFamily="18" charset="0"/>
              </a:rPr>
              <a:t>Some of the Attacks that can be detected by Suricata</a:t>
            </a:r>
            <a:endParaRPr lang="zh-TW" alt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D8A7055-D438-438A-993A-CECCD504C6AC}"/>
              </a:ext>
            </a:extLst>
          </p:cNvPr>
          <p:cNvSpPr txBox="1"/>
          <p:nvPr/>
        </p:nvSpPr>
        <p:spPr>
          <a:xfrm>
            <a:off x="7025089" y="1023085"/>
            <a:ext cx="3086065" cy="36933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114800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800DC77E-281C-4415-905C-F03535FACA6D}"/>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A4CBA76-C9D3-45C1-BCE6-E06948D8BF86}"/>
              </a:ext>
            </a:extLst>
          </p:cNvPr>
          <p:cNvSpPr txBox="1"/>
          <p:nvPr/>
        </p:nvSpPr>
        <p:spPr>
          <a:xfrm>
            <a:off x="5152292" y="2057400"/>
            <a:ext cx="3719146" cy="450166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353398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17695"/>
            <a:ext cx="12192000" cy="6863040"/>
          </a:xfrm>
          <a:prstGeom prst="rect">
            <a:avLst/>
          </a:prstGeom>
        </p:spPr>
      </p:pic>
      <p:pic>
        <p:nvPicPr>
          <p:cNvPr id="11" name="Picture 10">
            <a:extLst>
              <a:ext uri="{FF2B5EF4-FFF2-40B4-BE49-F238E27FC236}">
                <a16:creationId xmlns:a16="http://schemas.microsoft.com/office/drawing/2014/main" id="{B14C00E3-1C3A-458D-BDA9-B32C188F3C0C}"/>
              </a:ext>
            </a:extLst>
          </p:cNvPr>
          <p:cNvPicPr>
            <a:picLocks noChangeAspect="1"/>
          </p:cNvPicPr>
          <p:nvPr/>
        </p:nvPicPr>
        <p:blipFill rotWithShape="1">
          <a:blip r:embed="rId3"/>
          <a:srcRect l="1939" t="11146" r="1000"/>
          <a:stretch/>
        </p:blipFill>
        <p:spPr>
          <a:xfrm rot="5400000">
            <a:off x="-119359" y="1468004"/>
            <a:ext cx="4656500" cy="4158890"/>
          </a:xfrm>
          <a:prstGeom prst="rect">
            <a:avLst/>
          </a:prstGeom>
        </p:spPr>
      </p:pic>
      <p:pic>
        <p:nvPicPr>
          <p:cNvPr id="12" name="Picture 11">
            <a:extLst>
              <a:ext uri="{FF2B5EF4-FFF2-40B4-BE49-F238E27FC236}">
                <a16:creationId xmlns:a16="http://schemas.microsoft.com/office/drawing/2014/main" id="{2675150B-D978-4D5D-8181-9329697882DF}"/>
              </a:ext>
            </a:extLst>
          </p:cNvPr>
          <p:cNvPicPr>
            <a:picLocks noChangeAspect="1"/>
          </p:cNvPicPr>
          <p:nvPr/>
        </p:nvPicPr>
        <p:blipFill rotWithShape="1">
          <a:blip r:embed="rId4">
            <a:extLst>
              <a:ext uri="{28A0092B-C50C-407E-A947-70E740481C1C}">
                <a14:useLocalDpi xmlns:a14="http://schemas.microsoft.com/office/drawing/2010/main" val="0"/>
              </a:ext>
            </a:extLst>
          </a:blip>
          <a:srcRect l="11364" t="7946" r="67045" b="46128"/>
          <a:stretch/>
        </p:blipFill>
        <p:spPr>
          <a:xfrm>
            <a:off x="485844" y="1542747"/>
            <a:ext cx="3423386" cy="4096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1B8EC5-E8E5-4090-95E4-53E0F2DED6D9}"/>
              </a:ext>
            </a:extLst>
          </p:cNvPr>
          <p:cNvSpPr txBox="1"/>
          <p:nvPr/>
        </p:nvSpPr>
        <p:spPr>
          <a:xfrm>
            <a:off x="4971346" y="1311564"/>
            <a:ext cx="6906618" cy="4893647"/>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We can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Expose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adversaries on the network by using deceptive activities to provide high fidelity alerts when adversaries are active in the engagement environment.</a:t>
            </a:r>
          </a:p>
          <a:p>
            <a:pPr algn="just"/>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altLang="zh-TW" i="0" dirty="0">
                <a:solidFill>
                  <a:schemeClr val="accent4">
                    <a:lumMod val="20000"/>
                    <a:lumOff val="80000"/>
                  </a:schemeClr>
                </a:solidFill>
                <a:effectLst/>
                <a:latin typeface="Arial" panose="020B0604020202020204" pitchFamily="34" charset="0"/>
              </a:rPr>
              <a:t>Engage Approaches</a:t>
            </a:r>
            <a:r>
              <a:rPr lang="en-US" altLang="zh-TW" dirty="0">
                <a:solidFill>
                  <a:schemeClr val="accent4">
                    <a:lumMod val="20000"/>
                    <a:lumOff val="80000"/>
                  </a:schemeClr>
                </a:solidFill>
                <a:latin typeface="Arial" panose="020B0604020202020204" pitchFamily="34"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H</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elps us to identify what actions we would like to take against our adversary and helps us to drive progress towards that impact.</a:t>
            </a:r>
          </a:p>
          <a:p>
            <a:pPr algn="just"/>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The two engagement approaches under expose includes: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COLLECT AND DETECT</a:t>
            </a:r>
          </a:p>
          <a:p>
            <a:pPr marL="342900" indent="-342900" algn="just">
              <a:buFont typeface="Arial" panose="020B0604020202020204" pitchFamily="34" charset="0"/>
              <a:buChar char="•"/>
            </a:pP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COLLECT</a:t>
            </a:r>
            <a:r>
              <a:rPr lang="en-US" altLang="zh-TW" dirty="0">
                <a:solidFill>
                  <a:schemeClr val="accent4">
                    <a:lumMod val="20000"/>
                    <a:lumOff val="80000"/>
                  </a:schemeClr>
                </a:solidFill>
                <a:latin typeface="Arial" panose="020B0604020202020204" pitchFamily="34" charset="0"/>
              </a:rPr>
              <a:t>:</a:t>
            </a:r>
            <a:r>
              <a:rPr lang="en-US" altLang="zh-TW" sz="1600" dirty="0">
                <a:solidFill>
                  <a:schemeClr val="accent4">
                    <a:lumMod val="20000"/>
                    <a:lumOff val="80000"/>
                  </a:schemeClr>
                </a:solidFill>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Gather adversary tools, observe tactics, and collect other raw intelligence about the adversary’s activity.</a:t>
            </a:r>
            <a:r>
              <a:rPr lang="en-US" altLang="zh-TW" sz="1600" b="0" i="0" dirty="0">
                <a:solidFill>
                  <a:srgbClr val="111921"/>
                </a:solidFill>
                <a:effectLst/>
                <a:latin typeface="Arial" panose="020B0604020202020204" pitchFamily="34" charset="0"/>
              </a:rPr>
              <a:t> </a:t>
            </a:r>
          </a:p>
          <a:p>
            <a:pPr algn="just"/>
            <a:endParaRPr lang="en-US" altLang="zh-TW" sz="1600" dirty="0">
              <a:solidFill>
                <a:schemeClr val="accent4">
                  <a:lumMod val="20000"/>
                  <a:lumOff val="80000"/>
                </a:schemeClr>
              </a:solidFill>
              <a:latin typeface="Arial"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DETECT:</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Establish or maintain awareness regarding adversary activity.</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Detection activities focus on the defender’s ability to monitor adversary activity throughout an environment, often by creating high-fidelity detections.</a:t>
            </a: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A9B452-0865-4924-ACE1-85E32925BF14}"/>
              </a:ext>
            </a:extLst>
          </p:cNvPr>
          <p:cNvSpPr txBox="1"/>
          <p:nvPr/>
        </p:nvSpPr>
        <p:spPr>
          <a:xfrm>
            <a:off x="3388092" y="227918"/>
            <a:ext cx="4712198" cy="523220"/>
          </a:xfrm>
          <a:prstGeom prst="rect">
            <a:avLst/>
          </a:prstGeom>
          <a:noFill/>
        </p:spPr>
        <p:txBody>
          <a:bodyPr wrap="square" rtlCol="0">
            <a:spAutoFit/>
          </a:bodyPr>
          <a:lstStyle/>
          <a:p>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ENGAGE GOAL : EXPOSE</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450155E-ED98-453A-B901-460805B63DF8}"/>
              </a:ext>
            </a:extLst>
          </p:cNvPr>
          <p:cNvSpPr txBox="1"/>
          <p:nvPr/>
        </p:nvSpPr>
        <p:spPr>
          <a:xfrm>
            <a:off x="467765" y="3711123"/>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8" name="TextBox 7">
            <a:extLst>
              <a:ext uri="{FF2B5EF4-FFF2-40B4-BE49-F238E27FC236}">
                <a16:creationId xmlns:a16="http://schemas.microsoft.com/office/drawing/2014/main" id="{A0DD42D7-B460-4F02-A24E-DB204E0FB238}"/>
              </a:ext>
            </a:extLst>
          </p:cNvPr>
          <p:cNvSpPr txBox="1"/>
          <p:nvPr/>
        </p:nvSpPr>
        <p:spPr>
          <a:xfrm>
            <a:off x="485844" y="4977447"/>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0" name="TextBox 9">
            <a:extLst>
              <a:ext uri="{FF2B5EF4-FFF2-40B4-BE49-F238E27FC236}">
                <a16:creationId xmlns:a16="http://schemas.microsoft.com/office/drawing/2014/main" id="{8A2C3264-008B-4187-A0B5-4BA8B20FA4AD}"/>
              </a:ext>
            </a:extLst>
          </p:cNvPr>
          <p:cNvSpPr txBox="1"/>
          <p:nvPr/>
        </p:nvSpPr>
        <p:spPr>
          <a:xfrm>
            <a:off x="2197537" y="4316095"/>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3" name="TextBox 12">
            <a:extLst>
              <a:ext uri="{FF2B5EF4-FFF2-40B4-BE49-F238E27FC236}">
                <a16:creationId xmlns:a16="http://schemas.microsoft.com/office/drawing/2014/main" id="{83B0D63B-5239-47F6-A93D-CF664873730F}"/>
              </a:ext>
            </a:extLst>
          </p:cNvPr>
          <p:cNvSpPr txBox="1"/>
          <p:nvPr/>
        </p:nvSpPr>
        <p:spPr>
          <a:xfrm>
            <a:off x="2203521" y="4977448"/>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Tree>
    <p:extLst>
      <p:ext uri="{BB962C8B-B14F-4D97-AF65-F5344CB8AC3E}">
        <p14:creationId xmlns:p14="http://schemas.microsoft.com/office/powerpoint/2010/main" val="381611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C65DFA0C-C73A-4C68-A1DA-19D6BAC0CCF7}"/>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19CB0BF-F30F-4FD4-B180-8BCE8DCC1036}"/>
              </a:ext>
            </a:extLst>
          </p:cNvPr>
          <p:cNvSpPr txBox="1"/>
          <p:nvPr/>
        </p:nvSpPr>
        <p:spPr>
          <a:xfrm>
            <a:off x="7130561" y="2347546"/>
            <a:ext cx="3508131" cy="227720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2772071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F19D3DD5-7782-4FBF-AEB5-D9BDF66F1C14}"/>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8A935B3-F6AF-430C-B1CF-EDF270C56BAF}"/>
              </a:ext>
            </a:extLst>
          </p:cNvPr>
          <p:cNvSpPr txBox="1"/>
          <p:nvPr/>
        </p:nvSpPr>
        <p:spPr>
          <a:xfrm>
            <a:off x="3050930" y="422030"/>
            <a:ext cx="3516924" cy="16705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
        <p:nvSpPr>
          <p:cNvPr id="4" name="TextBox 3">
            <a:extLst>
              <a:ext uri="{FF2B5EF4-FFF2-40B4-BE49-F238E27FC236}">
                <a16:creationId xmlns:a16="http://schemas.microsoft.com/office/drawing/2014/main" id="{FEA93F31-88C6-4CBC-BCBF-7A9178C7FF79}"/>
              </a:ext>
            </a:extLst>
          </p:cNvPr>
          <p:cNvSpPr txBox="1"/>
          <p:nvPr/>
        </p:nvSpPr>
        <p:spPr>
          <a:xfrm>
            <a:off x="8061081" y="52698"/>
            <a:ext cx="1318846"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Nmap Scan</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7064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766873EA-FBFD-45F6-A5D7-1E14D6DF2669}"/>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92B1922-9BE6-43A2-A42F-E4D8789176FF}"/>
              </a:ext>
            </a:extLst>
          </p:cNvPr>
          <p:cNvSpPr txBox="1"/>
          <p:nvPr/>
        </p:nvSpPr>
        <p:spPr>
          <a:xfrm>
            <a:off x="5926015" y="2857500"/>
            <a:ext cx="3472962" cy="21101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2629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5F89B63E-0E7F-4EE3-8688-CEA6D0268E2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67178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5429E0A2-53F6-4F6B-97D2-3390A7E4EB10}"/>
              </a:ext>
            </a:extLst>
          </p:cNvPr>
          <p:cNvPicPr>
            <a:picLocks noChangeAspect="1"/>
          </p:cNvPicPr>
          <p:nvPr/>
        </p:nvPicPr>
        <p:blipFill>
          <a:blip r:embed="rId3">
            <a:duotone>
              <a:prstClr val="black"/>
              <a:srgbClr val="D9C3A5">
                <a:tint val="50000"/>
                <a:satMod val="180000"/>
              </a:srgbClr>
            </a:duotone>
          </a:blip>
          <a:stretch>
            <a:fillRect/>
          </a:stretch>
        </p:blipFill>
        <p:spPr>
          <a:xfrm>
            <a:off x="325314" y="1841824"/>
            <a:ext cx="11684977" cy="4893084"/>
          </a:xfrm>
          <a:prstGeom prst="rect">
            <a:avLst/>
          </a:prstGeom>
        </p:spPr>
      </p:pic>
      <p:sp>
        <p:nvSpPr>
          <p:cNvPr id="5" name="TextBox 4">
            <a:extLst>
              <a:ext uri="{FF2B5EF4-FFF2-40B4-BE49-F238E27FC236}">
                <a16:creationId xmlns:a16="http://schemas.microsoft.com/office/drawing/2014/main" id="{1D473E68-B346-49ED-88FC-3FD565B1DA10}"/>
              </a:ext>
            </a:extLst>
          </p:cNvPr>
          <p:cNvSpPr txBox="1"/>
          <p:nvPr/>
        </p:nvSpPr>
        <p:spPr>
          <a:xfrm>
            <a:off x="1939350" y="123092"/>
            <a:ext cx="831329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AUTOMATION  OF  EMAIL  ALERTS  FOR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627DE0-E6E9-4947-AB0C-390E693E5F52}"/>
              </a:ext>
            </a:extLst>
          </p:cNvPr>
          <p:cNvSpPr txBox="1"/>
          <p:nvPr/>
        </p:nvSpPr>
        <p:spPr>
          <a:xfrm>
            <a:off x="325314" y="790362"/>
            <a:ext cx="11377248" cy="1200329"/>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Step-1 : Using app passwords for email alert generation</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Step-2 : Write a Python code for automation of email alerts</a:t>
            </a:r>
          </a:p>
          <a:p>
            <a:endParaRPr lang="zh-TW" altLang="en-US" dirty="0"/>
          </a:p>
        </p:txBody>
      </p:sp>
    </p:spTree>
    <p:extLst>
      <p:ext uri="{BB962C8B-B14F-4D97-AF65-F5344CB8AC3E}">
        <p14:creationId xmlns:p14="http://schemas.microsoft.com/office/powerpoint/2010/main" val="1377950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D66E42EF-2BD0-4EDF-A9CB-99147A426BA4}"/>
              </a:ext>
            </a:extLst>
          </p:cNvPr>
          <p:cNvPicPr>
            <a:picLocks noChangeAspect="1"/>
          </p:cNvPicPr>
          <p:nvPr/>
        </p:nvPicPr>
        <p:blipFill rotWithShape="1">
          <a:blip r:embed="rId3"/>
          <a:srcRect l="1" r="318"/>
          <a:stretch/>
        </p:blipFill>
        <p:spPr>
          <a:xfrm>
            <a:off x="0" y="0"/>
            <a:ext cx="9390185" cy="4095750"/>
          </a:xfrm>
          <a:prstGeom prst="rect">
            <a:avLst/>
          </a:prstGeom>
        </p:spPr>
      </p:pic>
      <p:pic>
        <p:nvPicPr>
          <p:cNvPr id="5" name="Picture 4">
            <a:extLst>
              <a:ext uri="{FF2B5EF4-FFF2-40B4-BE49-F238E27FC236}">
                <a16:creationId xmlns:a16="http://schemas.microsoft.com/office/drawing/2014/main" id="{36D9508D-5320-4BBD-A9FC-858AA6D23CA8}"/>
              </a:ext>
            </a:extLst>
          </p:cNvPr>
          <p:cNvPicPr>
            <a:picLocks noChangeAspect="1"/>
          </p:cNvPicPr>
          <p:nvPr/>
        </p:nvPicPr>
        <p:blipFill>
          <a:blip r:embed="rId4"/>
          <a:stretch>
            <a:fillRect/>
          </a:stretch>
        </p:blipFill>
        <p:spPr>
          <a:xfrm>
            <a:off x="0" y="4095750"/>
            <a:ext cx="10357429" cy="2762250"/>
          </a:xfrm>
          <a:prstGeom prst="rect">
            <a:avLst/>
          </a:prstGeom>
        </p:spPr>
      </p:pic>
      <p:sp>
        <p:nvSpPr>
          <p:cNvPr id="10" name="TextBox 9">
            <a:extLst>
              <a:ext uri="{FF2B5EF4-FFF2-40B4-BE49-F238E27FC236}">
                <a16:creationId xmlns:a16="http://schemas.microsoft.com/office/drawing/2014/main" id="{2E899082-A15F-4FB4-B67C-0B41A503483F}"/>
              </a:ext>
            </a:extLst>
          </p:cNvPr>
          <p:cNvSpPr txBox="1"/>
          <p:nvPr/>
        </p:nvSpPr>
        <p:spPr>
          <a:xfrm>
            <a:off x="3190835" y="114300"/>
            <a:ext cx="619935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rPr>
              <a:t>PYTHON CODE TO GENERATE AUTOMATION </a:t>
            </a:r>
            <a:endParaRPr lang="zh-TW" altLang="en-US" sz="2400" dirty="0">
              <a:solidFill>
                <a:schemeClr val="accent4">
                  <a:lumMod val="20000"/>
                  <a:lumOff val="80000"/>
                </a:schemeClr>
              </a:solidFill>
            </a:endParaRPr>
          </a:p>
        </p:txBody>
      </p:sp>
    </p:spTree>
    <p:extLst>
      <p:ext uri="{BB962C8B-B14F-4D97-AF65-F5344CB8AC3E}">
        <p14:creationId xmlns:p14="http://schemas.microsoft.com/office/powerpoint/2010/main" val="3467817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6ACAB1FD-ABA7-44C5-B641-45CC1BE5B6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02105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0B353E91-F425-4CFD-BEF6-7600C807AA0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0302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BCC61491-38AC-4F31-938F-B619C27182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037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68F2BE04-1BCC-4988-8799-218B08A7F71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32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2">
            <a:extLst>
              <a:ext uri="{FF2B5EF4-FFF2-40B4-BE49-F238E27FC236}">
                <a16:creationId xmlns:a16="http://schemas.microsoft.com/office/drawing/2014/main" id="{5D5BE76F-2F08-463C-A97C-85D56DED0E47}"/>
              </a:ext>
            </a:extLst>
          </p:cNvPr>
          <p:cNvSpPr txBox="1"/>
          <p:nvPr/>
        </p:nvSpPr>
        <p:spPr>
          <a:xfrm>
            <a:off x="2224454" y="382927"/>
            <a:ext cx="7526215"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1</a:t>
            </a:r>
            <a:r>
              <a:rPr lang="en-IN"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System Activity Monitoring Using Sysmon</a:t>
            </a:r>
            <a:endPar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7D65BD-B3FD-464C-AF31-A50F6A721E30}"/>
              </a:ext>
            </a:extLst>
          </p:cNvPr>
          <p:cNvSpPr txBox="1"/>
          <p:nvPr/>
        </p:nvSpPr>
        <p:spPr>
          <a:xfrm>
            <a:off x="131885" y="1289074"/>
            <a:ext cx="11711354" cy="5355312"/>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short for System Monitor, is a powerful system monitoring tool for Linux operating systems that provides comprehensive insights into the system's performance, activities, and resource utilization.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It is designed to track and log various system activities, such as process creations, network connections, file creations, and more, enabling administrators to effectively monitor and analyze system behavior.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offers a holistic view of the system's activities, helping users identify potential security threats, track down suspicious activities, and troubleshoot performance issues.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By capturing detailed information about system events, Sysmon plays a crucial role in enhancing the overall security posture and operational efficiency of Linux systems.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With its extensive logging capabilities, Sysmon serves as a valuable resource for detecting and analyzing security incidents and potential breaches. It enables system administrators and security professionals to monitor and audit critical system events in real-time, </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859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5A511047-BD17-4764-A1C2-EBCD6C0CFA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16630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031F5A18-BDE6-49E2-A408-017360F121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59346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66586"/>
            <a:ext cx="12192000" cy="6863040"/>
          </a:xfrm>
          <a:prstGeom prst="rect">
            <a:avLst/>
          </a:prstGeom>
        </p:spPr>
      </p:pic>
      <p:sp>
        <p:nvSpPr>
          <p:cNvPr id="4" name="TextBox 3">
            <a:extLst>
              <a:ext uri="{FF2B5EF4-FFF2-40B4-BE49-F238E27FC236}">
                <a16:creationId xmlns:a16="http://schemas.microsoft.com/office/drawing/2014/main" id="{39A6F0F4-5893-471C-93AF-7F05B2C4879F}"/>
              </a:ext>
            </a:extLst>
          </p:cNvPr>
          <p:cNvSpPr txBox="1"/>
          <p:nvPr/>
        </p:nvSpPr>
        <p:spPr>
          <a:xfrm>
            <a:off x="2978742" y="283943"/>
            <a:ext cx="5601468"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Things to do in the upcoming week</a:t>
            </a:r>
            <a:endPar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8918E9D-9BEB-4618-911C-4CC7888F3092}"/>
              </a:ext>
            </a:extLst>
          </p:cNvPr>
          <p:cNvSpPr txBox="1"/>
          <p:nvPr/>
        </p:nvSpPr>
        <p:spPr>
          <a:xfrm>
            <a:off x="442546" y="1551563"/>
            <a:ext cx="11043138" cy="2677656"/>
          </a:xfrm>
          <a:prstGeom prst="rect">
            <a:avLst/>
          </a:prstGeom>
          <a:noFill/>
        </p:spPr>
        <p:txBody>
          <a:bodyPr wrap="square" rtlCol="0">
            <a:spAutoFit/>
          </a:bodyPr>
          <a:lstStyle/>
          <a:p>
            <a:pPr algn="just"/>
            <a:endPar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  Deploy Wazuh for Malware detonation.</a:t>
            </a:r>
          </a:p>
          <a:p>
            <a:pPr marL="342900" indent="-342900" algn="just">
              <a:buFont typeface="+mj-lt"/>
              <a:buAutoNum type="arabicPeriod"/>
            </a:pPr>
            <a:endPar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sz="28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Contribute to the research paper.</a:t>
            </a:r>
          </a:p>
          <a:p>
            <a:pPr marL="342900" indent="-342900" algn="just">
              <a:buFont typeface="+mj-lt"/>
              <a:buAutoNum type="arabicPeriod"/>
            </a:pPr>
            <a:endParaRPr lang="en-US" altLang="zh-TW" sz="28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  Try to perform few attacks to check if my t-pot works efficiently.</a:t>
            </a:r>
            <a:endPar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9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descr="Thank You Images – Browse 246,084 Stock Photos, Vectors, and ...">
            <a:extLst>
              <a:ext uri="{FF2B5EF4-FFF2-40B4-BE49-F238E27FC236}">
                <a16:creationId xmlns:a16="http://schemas.microsoft.com/office/drawing/2014/main" id="{01B4F69D-6239-4D49-848B-4825A13AE3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93176" y="1481668"/>
            <a:ext cx="981900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78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2" name="TextBox 1">
            <a:extLst>
              <a:ext uri="{FF2B5EF4-FFF2-40B4-BE49-F238E27FC236}">
                <a16:creationId xmlns:a16="http://schemas.microsoft.com/office/drawing/2014/main" id="{71A61FF8-6051-43AF-B937-D7B6EE4DFB69}"/>
              </a:ext>
            </a:extLst>
          </p:cNvPr>
          <p:cNvSpPr txBox="1"/>
          <p:nvPr/>
        </p:nvSpPr>
        <p:spPr>
          <a:xfrm>
            <a:off x="2220058" y="419084"/>
            <a:ext cx="7095392"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2.  NETWORK  MONITORING  USING  SNORT</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E43D8E3-1183-44AC-87B2-8F50DD251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482" y="96785"/>
            <a:ext cx="2226054" cy="1213200"/>
          </a:xfrm>
          <a:prstGeom prst="rect">
            <a:avLst/>
          </a:prstGeom>
        </p:spPr>
      </p:pic>
      <p:sp>
        <p:nvSpPr>
          <p:cNvPr id="6" name="TextBox 5">
            <a:extLst>
              <a:ext uri="{FF2B5EF4-FFF2-40B4-BE49-F238E27FC236}">
                <a16:creationId xmlns:a16="http://schemas.microsoft.com/office/drawing/2014/main" id="{A27FC334-D6E0-4182-B545-00B8D785425B}"/>
              </a:ext>
            </a:extLst>
          </p:cNvPr>
          <p:cNvSpPr txBox="1"/>
          <p:nvPr/>
        </p:nvSpPr>
        <p:spPr>
          <a:xfrm>
            <a:off x="342900" y="1406769"/>
            <a:ext cx="11087100" cy="4801314"/>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SNORT is a powerful open-source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intrusion detection system (IDS)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intrusion prevention system (IPS)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that provides real-time network traffic analysis and data packet logging. SNORT uses a rule-based language that combines anomaly, protocol, and signature inspection methods to detect potentially malicious activity. </a:t>
            </a:r>
          </a:p>
          <a:p>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Using SNORT, network admins can spot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denial-of-service (DoS)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distributed DoS (DDoS)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Common Gateway Interface (CGI) attacks, buffer overflows, stealth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port scans</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 and various other attacks</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creates a series of rules that define malicious network activity, identify malicious packets, and send alerts to users.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SNORT is a free-to-use open-source piece of software that can be deployed by individuals and organizations. The SNORT rule language decides the network traffic to monitor and the actions to take upon detecting harmful packets. It functions similarly to sniffers and intrusion detection systems, capable of identifying malicious packets.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Snort has three main modes:</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packet sniffer -(similar to Wireshark) ­ displays the network traffic in real time </a:t>
            </a: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packet logger -(useful e.g. for network traffic debugging) ­ saves the network traffic to the disk </a:t>
            </a:r>
          </a:p>
          <a:p>
            <a:pPr marL="342900" indent="-342900">
              <a:buFont typeface="+mj-lt"/>
              <a:buAutoNum type="arabicPeriod"/>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network intrusion detection ­-matches the network traffic against signatures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and performs the specified actions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7449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6" name="TextBox 5">
            <a:extLst>
              <a:ext uri="{FF2B5EF4-FFF2-40B4-BE49-F238E27FC236}">
                <a16:creationId xmlns:a16="http://schemas.microsoft.com/office/drawing/2014/main" id="{A9BB78FB-6F8A-45D6-AFFC-D7552E34EC9F}"/>
              </a:ext>
            </a:extLst>
          </p:cNvPr>
          <p:cNvSpPr txBox="1"/>
          <p:nvPr/>
        </p:nvSpPr>
        <p:spPr>
          <a:xfrm>
            <a:off x="2184889" y="163188"/>
            <a:ext cx="7389934"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2.  NETWORK  MONITORING  USING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9967263-E30E-46B2-84CF-D40F17C4FA88}"/>
              </a:ext>
            </a:extLst>
          </p:cNvPr>
          <p:cNvSpPr txBox="1"/>
          <p:nvPr/>
        </p:nvSpPr>
        <p:spPr>
          <a:xfrm>
            <a:off x="105509" y="624853"/>
            <a:ext cx="12086492" cy="6494085"/>
          </a:xfrm>
          <a:prstGeom prst="rect">
            <a:avLst/>
          </a:prstGeom>
          <a:noFill/>
        </p:spPr>
        <p:txBody>
          <a:bodyPr wrap="square" rtlCol="0">
            <a:spAutoFit/>
          </a:bodyPr>
          <a:lstStyle/>
          <a:p>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Reasons why Suricata is preferred more than Snort</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Multithreading Support:</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Suricata is designed with native multithreading support, allowing it to efficiently utilize modern multi-core processors. This enables Suricata to handle a higher volume of network traffic and process multiple tasks concurrently, improving overall performance.</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on the other hand, traditionally relies on a single-threaded architecture, which may limit its scalability on systems with multiple cores.</a:t>
            </a:r>
          </a:p>
          <a:p>
            <a:pPr algn="l">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a:buAutoNum type="arabicPeriod" startAt="2"/>
            </a:pP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Logs can be integrated with Wazuh:</a:t>
            </a:r>
          </a:p>
          <a:p>
            <a:pPr marL="285750" indent="-285750" algn="l">
              <a:buFont typeface="Arial" panose="020B0604020202020204" pitchFamily="34" charset="0"/>
              <a:buChar char="•"/>
            </a:pPr>
            <a:r>
              <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rPr>
              <a:t>Suricata’s logs can be easily integrated with Wazuh and elastic search, hence it helps to monitor and analyze</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packets efficiently.</a:t>
            </a:r>
          </a:p>
          <a:p>
            <a:pPr marL="285750" indent="-285750" algn="l">
              <a:buFont typeface="Arial" panose="020B0604020202020204" pitchFamily="34" charset="0"/>
              <a:buChar char="•"/>
            </a:pPr>
            <a:endPar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AutoNum type="arabicPeriod" startAt="3"/>
            </a:pP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Restricted Alert Generation:</a:t>
            </a:r>
          </a:p>
          <a:p>
            <a:pPr marL="285750" indent="-285750" algn="l">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Snort was not able to generate many alerts in T-pot, especially for the alerts which I am going to cover in my further slides, so Suricata is efficient for network monitoring compared to Snort.</a:t>
            </a:r>
            <a:endPar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endPar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4.  Protocol Detection and Parsing:</a:t>
            </a: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Suricata has enhanced protocol support and parsing capabilities, enabling it to detect and analyze a wide range of network protocols effectively. This is crucial for identifying sophisticated attacks that may involve multiple protocols or non-standard communication patterns.</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is proficient in protocol detection, but Suricata's extended protocol support provides an edge in certain complex network environments.</a:t>
            </a:r>
          </a:p>
          <a:p>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11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4" name="Picture 3">
            <a:extLst>
              <a:ext uri="{FF2B5EF4-FFF2-40B4-BE49-F238E27FC236}">
                <a16:creationId xmlns:a16="http://schemas.microsoft.com/office/drawing/2014/main" id="{146CD507-D26C-47F0-91B8-216481096BB8}"/>
              </a:ext>
            </a:extLst>
          </p:cNvPr>
          <p:cNvPicPr>
            <a:picLocks noChangeAspect="1"/>
          </p:cNvPicPr>
          <p:nvPr/>
        </p:nvPicPr>
        <p:blipFill rotWithShape="1">
          <a:blip r:embed="rId3"/>
          <a:srcRect l="25457" t="33099" r="21684" b="21804"/>
          <a:stretch/>
        </p:blipFill>
        <p:spPr>
          <a:xfrm>
            <a:off x="5673409" y="3416383"/>
            <a:ext cx="6292372" cy="3295932"/>
          </a:xfrm>
          <a:prstGeom prst="rect">
            <a:avLst/>
          </a:prstGeom>
        </p:spPr>
      </p:pic>
      <p:sp>
        <p:nvSpPr>
          <p:cNvPr id="8" name="TextBox 7">
            <a:extLst>
              <a:ext uri="{FF2B5EF4-FFF2-40B4-BE49-F238E27FC236}">
                <a16:creationId xmlns:a16="http://schemas.microsoft.com/office/drawing/2014/main" id="{AE57FF67-85E2-4AC0-8B66-EA47C8BC24FA}"/>
              </a:ext>
            </a:extLst>
          </p:cNvPr>
          <p:cNvSpPr txBox="1"/>
          <p:nvPr/>
        </p:nvSpPr>
        <p:spPr>
          <a:xfrm>
            <a:off x="3090324" y="145685"/>
            <a:ext cx="5677158"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INTRODUCTION TO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CBD9C16-C20F-4F6A-9844-DA29280EDC52}"/>
              </a:ext>
            </a:extLst>
          </p:cNvPr>
          <p:cNvSpPr txBox="1"/>
          <p:nvPr/>
        </p:nvSpPr>
        <p:spPr>
          <a:xfrm>
            <a:off x="303550" y="905758"/>
            <a:ext cx="11250706" cy="2585323"/>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is a free and open-source threat detection engine. It does this by combining IDS,IPS, and network security monitoring.</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is owned and developed by the community-run-non-profit organization OSIF(Open Information Security Foundation)</a:t>
            </a: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GitHub Repository: </a:t>
            </a:r>
            <a:r>
              <a:rPr lang="en-IN" altLang="zh-TW" u="sng" dirty="0">
                <a:solidFill>
                  <a:schemeClr val="accent4">
                    <a:lumMod val="20000"/>
                    <a:lumOff val="80000"/>
                  </a:schemeClr>
                </a:solidFill>
                <a:latin typeface="Times New Roman" panose="02020603050405020304" pitchFamily="18" charset="0"/>
                <a:cs typeface="Times New Roman" panose="02020603050405020304" pitchFamily="18" charset="0"/>
              </a:rPr>
              <a:t>https://github.com/OSIF/suricata</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Suricata serves as an Intrusion Detection System (IDS) and Intrusion Prevention System (IPS), helping organizations monitor and secure their network infrastructure.</a:t>
            </a:r>
          </a:p>
        </p:txBody>
      </p:sp>
      <p:sp>
        <p:nvSpPr>
          <p:cNvPr id="10" name="TextBox 9">
            <a:extLst>
              <a:ext uri="{FF2B5EF4-FFF2-40B4-BE49-F238E27FC236}">
                <a16:creationId xmlns:a16="http://schemas.microsoft.com/office/drawing/2014/main" id="{AD53D036-1EDA-4C8C-88B4-B9EBAFBD6E25}"/>
              </a:ext>
            </a:extLst>
          </p:cNvPr>
          <p:cNvSpPr txBox="1"/>
          <p:nvPr/>
        </p:nvSpPr>
        <p:spPr>
          <a:xfrm>
            <a:off x="303550" y="3789489"/>
            <a:ext cx="5369859" cy="2308324"/>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has 2 main operational modes: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Active(IPS)- Used to alert, log and block network traffic that matches specific rules.</a:t>
            </a:r>
          </a:p>
          <a:p>
            <a:pPr marL="342900" indent="-342900">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Passive(IDS)- Used to identify, alert and log suspicious network traffic within a network.</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85925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2">
            <a:extLst>
              <a:ext uri="{FF2B5EF4-FFF2-40B4-BE49-F238E27FC236}">
                <a16:creationId xmlns:a16="http://schemas.microsoft.com/office/drawing/2014/main" id="{7FD0093D-8613-4AB6-9D83-7EF667B86028}"/>
              </a:ext>
            </a:extLst>
          </p:cNvPr>
          <p:cNvSpPr txBox="1"/>
          <p:nvPr/>
        </p:nvSpPr>
        <p:spPr>
          <a:xfrm>
            <a:off x="2242038" y="228600"/>
            <a:ext cx="7728439" cy="4616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INSTALLING AND CONFIGURING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77289D-7B82-40CB-942C-BA8F35706182}"/>
              </a:ext>
            </a:extLst>
          </p:cNvPr>
          <p:cNvSpPr txBox="1"/>
          <p:nvPr/>
        </p:nvSpPr>
        <p:spPr>
          <a:xfrm>
            <a:off x="199294" y="732254"/>
            <a:ext cx="5823438" cy="5355312"/>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Installing from the source distribution files gives the most control over the Suricata installation.</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Basic step-1:</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This will install Suricata into /usr/local/bin/, use the default configuration in /usr/local/etc/suricata/ and will output to /usr/local/var/log/suricata.</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2. Dependencies:</a:t>
            </a: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For Suricata’s compilation we’ll need the following libraries and their development headers installed</a:t>
            </a:r>
            <a:r>
              <a:rPr lang="en-US" altLang="zh-TW" b="0" i="0" dirty="0">
                <a:solidFill>
                  <a:schemeClr val="accent4">
                    <a:lumMod val="20000"/>
                    <a:lumOff val="80000"/>
                  </a:schemeClr>
                </a:solidFill>
                <a:effectLst/>
                <a:latin typeface="Lato" panose="020F0502020204030203" pitchFamily="34" charset="0"/>
                <a:cs typeface="Times New Roman" panose="02020603050405020304" pitchFamily="18" charset="0"/>
              </a:rPr>
              <a:t>:</a:t>
            </a:r>
          </a:p>
          <a:p>
            <a:endParaRPr lang="en-US" altLang="zh-TW" dirty="0">
              <a:solidFill>
                <a:schemeClr val="accent4">
                  <a:lumMod val="20000"/>
                  <a:lumOff val="80000"/>
                </a:schemeClr>
              </a:solidFill>
              <a:latin typeface="Lato" panose="020F0502020204030203" pitchFamily="34" charset="0"/>
              <a:cs typeface="Times New Roman" panose="02020603050405020304" pitchFamily="18" charset="0"/>
            </a:endParaRPr>
          </a:p>
          <a:p>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The following tools are required:</a:t>
            </a: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endParaRPr lang="en-US" altLang="zh-TW" dirty="0">
              <a:solidFill>
                <a:schemeClr val="accent4">
                  <a:lumMod val="20000"/>
                  <a:lumOff val="80000"/>
                </a:schemeClr>
              </a:solidFill>
              <a:latin typeface="Lato" panose="020F0502020204030203"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A92C6B7-2F77-4EDA-B026-0EF21A5E6196}"/>
              </a:ext>
            </a:extLst>
          </p:cNvPr>
          <p:cNvPicPr>
            <a:picLocks noChangeAspect="1"/>
          </p:cNvPicPr>
          <p:nvPr/>
        </p:nvPicPr>
        <p:blipFill>
          <a:blip r:embed="rId3"/>
          <a:stretch>
            <a:fillRect/>
          </a:stretch>
        </p:blipFill>
        <p:spPr>
          <a:xfrm>
            <a:off x="1656617" y="1872314"/>
            <a:ext cx="2495550" cy="981075"/>
          </a:xfrm>
          <a:prstGeom prst="rect">
            <a:avLst/>
          </a:prstGeom>
        </p:spPr>
      </p:pic>
      <p:pic>
        <p:nvPicPr>
          <p:cNvPr id="10" name="Picture 9">
            <a:extLst>
              <a:ext uri="{FF2B5EF4-FFF2-40B4-BE49-F238E27FC236}">
                <a16:creationId xmlns:a16="http://schemas.microsoft.com/office/drawing/2014/main" id="{E7A717A1-8FDC-44D3-9FC9-07848C934BC9}"/>
              </a:ext>
            </a:extLst>
          </p:cNvPr>
          <p:cNvPicPr>
            <a:picLocks noChangeAspect="1"/>
          </p:cNvPicPr>
          <p:nvPr/>
        </p:nvPicPr>
        <p:blipFill rotWithShape="1">
          <a:blip r:embed="rId4"/>
          <a:srcRect r="19805" b="2784"/>
          <a:stretch/>
        </p:blipFill>
        <p:spPr>
          <a:xfrm>
            <a:off x="6095999" y="800099"/>
            <a:ext cx="5896707" cy="5871504"/>
          </a:xfrm>
          <a:prstGeom prst="rect">
            <a:avLst/>
          </a:prstGeom>
        </p:spPr>
      </p:pic>
      <p:pic>
        <p:nvPicPr>
          <p:cNvPr id="12" name="Picture 11">
            <a:extLst>
              <a:ext uri="{FF2B5EF4-FFF2-40B4-BE49-F238E27FC236}">
                <a16:creationId xmlns:a16="http://schemas.microsoft.com/office/drawing/2014/main" id="{AEB1AF21-3299-4CEB-99CD-291953DDAC35}"/>
              </a:ext>
            </a:extLst>
          </p:cNvPr>
          <p:cNvPicPr>
            <a:picLocks noChangeAspect="1"/>
          </p:cNvPicPr>
          <p:nvPr/>
        </p:nvPicPr>
        <p:blipFill>
          <a:blip r:embed="rId5"/>
          <a:stretch>
            <a:fillRect/>
          </a:stretch>
        </p:blipFill>
        <p:spPr>
          <a:xfrm>
            <a:off x="290877" y="4932235"/>
            <a:ext cx="4527307" cy="429599"/>
          </a:xfrm>
          <a:prstGeom prst="rect">
            <a:avLst/>
          </a:prstGeom>
        </p:spPr>
      </p:pic>
      <p:pic>
        <p:nvPicPr>
          <p:cNvPr id="16" name="Picture 15">
            <a:extLst>
              <a:ext uri="{FF2B5EF4-FFF2-40B4-BE49-F238E27FC236}">
                <a16:creationId xmlns:a16="http://schemas.microsoft.com/office/drawing/2014/main" id="{DDA890BF-EFC1-4F3E-9ED2-E7302B48B9FB}"/>
              </a:ext>
            </a:extLst>
          </p:cNvPr>
          <p:cNvPicPr>
            <a:picLocks noChangeAspect="1"/>
          </p:cNvPicPr>
          <p:nvPr/>
        </p:nvPicPr>
        <p:blipFill>
          <a:blip r:embed="rId6"/>
          <a:stretch>
            <a:fillRect/>
          </a:stretch>
        </p:blipFill>
        <p:spPr>
          <a:xfrm>
            <a:off x="290877" y="5838185"/>
            <a:ext cx="2314898" cy="390580"/>
          </a:xfrm>
          <a:prstGeom prst="rect">
            <a:avLst/>
          </a:prstGeom>
        </p:spPr>
      </p:pic>
      <p:pic>
        <p:nvPicPr>
          <p:cNvPr id="18" name="Picture 17">
            <a:extLst>
              <a:ext uri="{FF2B5EF4-FFF2-40B4-BE49-F238E27FC236}">
                <a16:creationId xmlns:a16="http://schemas.microsoft.com/office/drawing/2014/main" id="{F19A985C-4758-43C5-91DF-7A02F0EBF380}"/>
              </a:ext>
            </a:extLst>
          </p:cNvPr>
          <p:cNvPicPr>
            <a:picLocks noChangeAspect="1"/>
          </p:cNvPicPr>
          <p:nvPr/>
        </p:nvPicPr>
        <p:blipFill>
          <a:blip r:embed="rId7"/>
          <a:stretch>
            <a:fillRect/>
          </a:stretch>
        </p:blipFill>
        <p:spPr>
          <a:xfrm>
            <a:off x="290877" y="6333481"/>
            <a:ext cx="3581900" cy="400106"/>
          </a:xfrm>
          <a:prstGeom prst="rect">
            <a:avLst/>
          </a:prstGeom>
        </p:spPr>
      </p:pic>
      <p:sp>
        <p:nvSpPr>
          <p:cNvPr id="19" name="TextBox 18">
            <a:extLst>
              <a:ext uri="{FF2B5EF4-FFF2-40B4-BE49-F238E27FC236}">
                <a16:creationId xmlns:a16="http://schemas.microsoft.com/office/drawing/2014/main" id="{D09E102D-DA5C-43A0-8678-A31B630F2309}"/>
              </a:ext>
            </a:extLst>
          </p:cNvPr>
          <p:cNvSpPr txBox="1"/>
          <p:nvPr/>
        </p:nvSpPr>
        <p:spPr>
          <a:xfrm>
            <a:off x="8563707" y="800099"/>
            <a:ext cx="3349870" cy="400110"/>
          </a:xfrm>
          <a:prstGeom prst="rect">
            <a:avLst/>
          </a:prstGeom>
          <a:noFill/>
        </p:spPr>
        <p:txBody>
          <a:bodyPr wrap="square" rtlCol="0">
            <a:spAutoFit/>
          </a:bodyPr>
          <a:lstStyle/>
          <a:p>
            <a:r>
              <a:rPr lang="en-IN" altLang="zh-TW" sz="2000" b="1" dirty="0">
                <a:latin typeface="Times New Roman" panose="02020603050405020304" pitchFamily="18" charset="0"/>
                <a:cs typeface="Times New Roman" panose="02020603050405020304" pitchFamily="18" charset="0"/>
              </a:rPr>
              <a:t>Commands to be executed</a:t>
            </a:r>
            <a:r>
              <a:rPr lang="en-IN" altLang="zh-TW" b="1" dirty="0">
                <a:latin typeface="Times New Roman" panose="02020603050405020304" pitchFamily="18" charset="0"/>
                <a:cs typeface="Times New Roman" panose="02020603050405020304" pitchFamily="18" charset="0"/>
              </a:rPr>
              <a:t>:</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80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CFE0FD53-318F-4C33-A194-3C804B858613}"/>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0155A60-99CD-4397-A6F0-6F15FDA85B8F}"/>
              </a:ext>
            </a:extLst>
          </p:cNvPr>
          <p:cNvPicPr>
            <a:picLocks noChangeAspect="1"/>
          </p:cNvPicPr>
          <p:nvPr/>
        </p:nvPicPr>
        <p:blipFill rotWithShape="1">
          <a:blip r:embed="rId4"/>
          <a:srcRect l="16010" t="21282"/>
          <a:stretch/>
        </p:blipFill>
        <p:spPr>
          <a:xfrm>
            <a:off x="3443654" y="2184417"/>
            <a:ext cx="8748346" cy="4612036"/>
          </a:xfrm>
          <a:prstGeom prst="rect">
            <a:avLst/>
          </a:prstGeom>
        </p:spPr>
      </p:pic>
      <p:sp>
        <p:nvSpPr>
          <p:cNvPr id="6" name="TextBox 5">
            <a:extLst>
              <a:ext uri="{FF2B5EF4-FFF2-40B4-BE49-F238E27FC236}">
                <a16:creationId xmlns:a16="http://schemas.microsoft.com/office/drawing/2014/main" id="{8EAF83E4-BD35-474A-ABF0-DF129CBB4397}"/>
              </a:ext>
            </a:extLst>
          </p:cNvPr>
          <p:cNvSpPr txBox="1"/>
          <p:nvPr/>
        </p:nvSpPr>
        <p:spPr>
          <a:xfrm>
            <a:off x="4325815" y="1496600"/>
            <a:ext cx="4264270" cy="369332"/>
          </a:xfrm>
          <a:prstGeom prst="rect">
            <a:avLst/>
          </a:prstGeom>
          <a:noFill/>
        </p:spPr>
        <p:txBody>
          <a:bodyPr wrap="square" rtlCol="0">
            <a:spAutoFit/>
          </a:bodyPr>
          <a:lstStyle/>
          <a:p>
            <a:r>
              <a:rPr lang="en-IN" altLang="zh-TW" b="1" dirty="0">
                <a:latin typeface="Times New Roman" panose="02020603050405020304" pitchFamily="18" charset="0"/>
                <a:cs typeface="Times New Roman" panose="02020603050405020304" pitchFamily="18" charset="0"/>
              </a:rPr>
              <a:t>Configuration File</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99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D9AB0073-FBA3-4462-9DA6-81F3EED320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18585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1173</Words>
  <Application>Microsoft Macintosh PowerPoint</Application>
  <PresentationFormat>Widescreen</PresentationFormat>
  <Paragraphs>106</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新細明體</vt:lpstr>
      <vt:lpstr>Arial</vt:lpstr>
      <vt:lpstr>Calibri</vt:lpstr>
      <vt:lpstr>Calibri Light</vt:lpstr>
      <vt:lpstr>Lato</vt:lpstr>
      <vt:lpstr>Segoe UI Variable Text Semibold</vt:lpstr>
      <vt:lpstr>Times New Roman</vt:lpstr>
      <vt:lpstr>Office Theme</vt:lpstr>
      <vt:lpstr>MITRE ENGAGE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ARUN ASHOK BADRI</cp:lastModifiedBy>
  <cp:revision>26</cp:revision>
  <dcterms:created xsi:type="dcterms:W3CDTF">2023-11-12T14:44:01Z</dcterms:created>
  <dcterms:modified xsi:type="dcterms:W3CDTF">2023-11-13T03:49:03Z</dcterms:modified>
</cp:coreProperties>
</file>